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36" r:id="rId2"/>
    <p:sldId id="276" r:id="rId3"/>
    <p:sldId id="279" r:id="rId4"/>
    <p:sldId id="344" r:id="rId5"/>
    <p:sldId id="353" r:id="rId6"/>
    <p:sldId id="354" r:id="rId7"/>
    <p:sldId id="355" r:id="rId8"/>
    <p:sldId id="266" r:id="rId9"/>
    <p:sldId id="358" r:id="rId10"/>
    <p:sldId id="359" r:id="rId11"/>
    <p:sldId id="356" r:id="rId12"/>
    <p:sldId id="360" r:id="rId13"/>
    <p:sldId id="357" r:id="rId14"/>
    <p:sldId id="268" r:id="rId15"/>
    <p:sldId id="33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C24"/>
    <a:srgbClr val="006CB8"/>
    <a:srgbClr val="EE3338"/>
    <a:srgbClr val="0072B9"/>
    <a:srgbClr val="D83236"/>
    <a:srgbClr val="F68B1D"/>
    <a:srgbClr val="00AB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8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14" y="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B6626-4231-4DD9-87C9-E84647F4F790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34D73-0A17-47E2-945B-9C5FB61C5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0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4904B-33D6-48D4-9E6E-B931869BCB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33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4904B-33D6-48D4-9E6E-B931869BCB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86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C86B3-DB16-4E81-9B1C-117A74753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FB5F6-4947-42C7-85D1-87F986B30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B55F6-6239-4207-A82E-537D84011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952F8-F96E-4DC9-B7C6-F02B7A45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A535E-9DA8-4BE4-9ED2-DE0A97D4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0D765-92CE-4502-9D50-C81CCCE0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C11375-4BF6-4F74-B834-4AF05D9D2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B0ED3-DF00-409D-9DE6-9469EAFB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EB722-8435-4D69-8D8D-1BFF2387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4557B-BF42-4B9D-9317-5C0191BDE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2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9F05F4-1D2A-4C9C-A394-65C703D0F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A1079-2E7B-4ACD-A023-3CDB20AB3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9AC31-F07A-48FC-B228-5CFF2994A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48534-4FE6-43B8-B39C-2CB083C1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46578-757C-4D19-B53F-C7C40130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4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FD56-401F-454B-9367-EBE70728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D2F96-00BB-43AD-AF7E-FC7A3C7DE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93D43-4FEF-430F-AE3F-DEB138939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5E527-D269-43AF-A952-FE3A417D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0A628-18AC-45E9-A165-095902D5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0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EEBF-6DD3-4EA2-893C-D3A849EAA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B3210-7993-40B6-95CD-3F6085446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57688-5C4A-4220-A68F-3C331223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BED82-2845-4453-A938-8E73594D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B7641-EA46-490A-A9A7-D4B7F7AE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8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5A8E2-A7BF-4374-A21B-7D570CC8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C2FEC-85CF-4142-B532-0E312B8BD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0C1B2-8572-43ED-A1EF-7B22CC022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C4224-E31E-4DC3-8302-AB06DCF0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DC25E-3510-444C-A32E-9F4794D0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D2560-9DB9-46FE-BD12-0D4A36C88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2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8D31-44B8-4586-9D24-15809035B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E27E1-A8B8-41AE-8D53-E261AFA47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D0408-96E2-4D6C-A34D-2251CB125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B5D2C-F5F7-42AD-977A-062DCF9BB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46F845-41E5-4DD8-8AE9-769CD12D5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35E63C-0F18-410D-8F59-E7D63F97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ACB113-922E-4689-AAE6-E37BFD74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1FF874-185D-4E49-8D57-E905C25C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CD6E-381C-4269-9082-A6A19B216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89C23-7083-4C4C-A903-432CC8D1B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5B02F-FC0F-4499-A112-93D41FE9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FA0BC-5A0D-4FA0-9AA6-3DAE4EBB7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4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C25E1D-8DD8-40A6-B383-1AD2FE65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DFBBB-72E5-468E-ACFC-ED1FA174A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F396F-C476-47B8-8BEB-8C1C9D67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6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41C4-379E-40EE-9BA8-6EB14DC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54057-6AA6-433B-B1FB-210226BFD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D66BE-B8CD-4A55-B822-327DCD366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40CA8-B21B-4756-B0E6-06208B32A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07D4C-41C0-4043-9D65-4174E8D5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C11E6-432D-4200-A9D2-83311BEC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360A4-04CE-4B91-A940-A0B59503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8D7269-BBA5-49A9-B709-8ECCD1790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FD460-14A2-4620-AC9C-3FEF475EA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714FE-9DEE-4F1C-9CB4-C6D3A920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79B26-341E-4FAC-A250-26CE381F2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F2582-BFB8-4841-9683-156F4CA4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7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133DCF-F572-4E29-803E-EE030962B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97885-C79B-4A83-B889-C8277DA1F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ADE73-16B4-4BED-A288-5A06D7E10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1E26D13E-E5D4-4713-B2E2-B00F8876F654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BA571-7A46-43CD-B404-37E521363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E69AA-8CB8-4984-AC6D-E2F65F2D2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55DFD8D7-AE1A-4E2B-9424-7B4D3278CE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1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image" Target="../media/image41.png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23.png"/><Relationship Id="rId3" Type="http://schemas.openxmlformats.org/officeDocument/2006/relationships/image" Target="../media/image19.png"/><Relationship Id="rId7" Type="http://schemas.openxmlformats.org/officeDocument/2006/relationships/image" Target="../media/image51.png"/><Relationship Id="rId12" Type="http://schemas.openxmlformats.org/officeDocument/2006/relationships/image" Target="../media/image10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11" Type="http://schemas.openxmlformats.org/officeDocument/2006/relationships/image" Target="../media/image90.png"/><Relationship Id="rId5" Type="http://schemas.openxmlformats.org/officeDocument/2006/relationships/image" Target="../media/image32.png"/><Relationship Id="rId15" Type="http://schemas.openxmlformats.org/officeDocument/2006/relationships/image" Target="../media/image24.png"/><Relationship Id="rId10" Type="http://schemas.openxmlformats.org/officeDocument/2006/relationships/image" Target="../media/image80.png"/><Relationship Id="rId4" Type="http://schemas.openxmlformats.org/officeDocument/2006/relationships/image" Target="../media/image22.png"/><Relationship Id="rId9" Type="http://schemas.openxmlformats.org/officeDocument/2006/relationships/image" Target="../media/image70.png"/><Relationship Id="rId14" Type="http://schemas.openxmlformats.org/officeDocument/2006/relationships/image" Target="../media/image1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0.png"/><Relationship Id="rId7" Type="http://schemas.openxmlformats.org/officeDocument/2006/relationships/image" Target="../media/image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0.png"/><Relationship Id="rId10" Type="http://schemas.openxmlformats.org/officeDocument/2006/relationships/image" Target="../media/image9.png"/><Relationship Id="rId4" Type="http://schemas.openxmlformats.org/officeDocument/2006/relationships/image" Target="../media/image30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75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US" sz="4400" b="1" dirty="0"/>
              <a:t>LESSON 3.3a</a:t>
            </a:r>
          </a:p>
          <a:p>
            <a:pPr algn="ctr">
              <a:lnSpc>
                <a:spcPct val="250000"/>
              </a:lnSpc>
            </a:pPr>
            <a:r>
              <a:rPr lang="en-US" sz="2800" b="1" dirty="0"/>
              <a:t>Introduction to Completing the Square</a:t>
            </a:r>
          </a:p>
        </p:txBody>
      </p:sp>
    </p:spTree>
    <p:extLst>
      <p:ext uri="{BB962C8B-B14F-4D97-AF65-F5344CB8AC3E}">
        <p14:creationId xmlns:p14="http://schemas.microsoft.com/office/powerpoint/2010/main" val="993717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B967AB4-E4E8-4B7B-B0E5-028C04058B61}"/>
                  </a:ext>
                </a:extLst>
              </p:cNvPr>
              <p:cNvSpPr txBox="1"/>
              <p:nvPr/>
            </p:nvSpPr>
            <p:spPr>
              <a:xfrm>
                <a:off x="746234" y="578069"/>
                <a:ext cx="10510345" cy="4962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COMPLETING THE SQUARE</a:t>
                </a:r>
              </a:p>
              <a:p>
                <a:endParaRPr lang="en-US" dirty="0"/>
              </a:p>
              <a:p>
                <a:r>
                  <a:rPr lang="en-US" dirty="0"/>
                  <a:t>To complete the square for the expression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𝑏𝑥</m:t>
                    </m:r>
                  </m:oMath>
                </a14:m>
                <a:r>
                  <a:rPr lang="en-US" dirty="0"/>
                  <a:t>, add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pPr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  <a:p>
                <a:pPr/>
                <a:endParaRPr lang="en-US" dirty="0"/>
              </a:p>
              <a:p>
                <a:pPr/>
                <a:endParaRPr lang="en-US" dirty="0"/>
              </a:p>
              <a:p>
                <a:pPr/>
                <a:r>
                  <a:rPr lang="en-US" dirty="0"/>
                  <a:t>Example: Complete the Square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+18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(make it a perfect square trinomial)</a:t>
                </a:r>
              </a:p>
              <a:p>
                <a:pPr/>
                <a:endParaRPr lang="en-US" dirty="0"/>
              </a:p>
              <a:p>
                <a:pPr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18</m:t>
                      </m:r>
                    </m:oMath>
                  </m:oMathPara>
                </a14:m>
                <a:endParaRPr lang="en-US" dirty="0"/>
              </a:p>
              <a:p>
                <a:pPr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18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=81</m:t>
                      </m:r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So the answer is: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+18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+81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B967AB4-E4E8-4B7B-B0E5-028C04058B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234" y="578069"/>
                <a:ext cx="10510345" cy="4962641"/>
              </a:xfrm>
              <a:prstGeom prst="rect">
                <a:avLst/>
              </a:prstGeom>
              <a:blipFill>
                <a:blip r:embed="rId2"/>
                <a:stretch>
                  <a:fillRect l="-464" t="-737" b="-1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584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Isosceles Triangle 129"/>
          <p:cNvSpPr/>
          <p:nvPr/>
        </p:nvSpPr>
        <p:spPr>
          <a:xfrm rot="5400000">
            <a:off x="305231" y="3695106"/>
            <a:ext cx="457200" cy="274320"/>
          </a:xfrm>
          <a:prstGeom prst="triangle">
            <a:avLst/>
          </a:prstGeom>
          <a:solidFill>
            <a:srgbClr val="EE3338"/>
          </a:solidFill>
          <a:ln>
            <a:solidFill>
              <a:srgbClr val="ED1D24"/>
            </a:solidFill>
          </a:ln>
          <a:effectLst>
            <a:outerShdw blurRad="762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EE1C25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Rectangle 130"/>
              <p:cNvSpPr/>
              <p:nvPr/>
            </p:nvSpPr>
            <p:spPr>
              <a:xfrm>
                <a:off x="852570" y="3647594"/>
                <a:ext cx="713708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expression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14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a perfect square trinomial</a:t>
                </a: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when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49. Then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x</a:t>
                </a:r>
                <a:r>
                  <a:rPr lang="en-US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14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49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 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7)(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7)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7)</a:t>
                </a:r>
                <a:r>
                  <a:rPr lang="en-US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1" name="Rectangle 1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570" y="3647594"/>
                <a:ext cx="7137082" cy="707886"/>
              </a:xfrm>
              <a:prstGeom prst="rect">
                <a:avLst/>
              </a:prstGeom>
              <a:blipFill rotWithShape="1">
                <a:blip r:embed="rId2"/>
                <a:stretch>
                  <a:fillRect l="-939" t="-3448" b="-15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25770" y="167197"/>
                <a:ext cx="9510209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the value of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that makes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14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i="1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x</m:t>
                    </m:r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 + </m:t>
                    </m:r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c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perfect square trinomial. Then write  </a:t>
                </a: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expression as the square of a binomial.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770" y="167197"/>
                <a:ext cx="9510209" cy="707886"/>
              </a:xfrm>
              <a:prstGeom prst="rect">
                <a:avLst/>
              </a:prstGeom>
              <a:blipFill rotWithShape="1">
                <a:blip r:embed="rId3"/>
                <a:stretch>
                  <a:fillRect l="-641" t="-3419" r="-1090" b="-145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225770" y="1637753"/>
            <a:ext cx="43206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Step 1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Find half the coefficient of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25770" y="2219143"/>
            <a:ext cx="43206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Step 2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Square the result of Step 1.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25770" y="2800533"/>
            <a:ext cx="51940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Step 3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Replace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with the result of Step 2.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659282" y="1519809"/>
                <a:ext cx="1079500" cy="6006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9282" y="1519809"/>
                <a:ext cx="1079500" cy="600614"/>
              </a:xfrm>
              <a:prstGeom prst="rect">
                <a:avLst/>
              </a:prstGeom>
              <a:blipFill rotWithShape="1">
                <a:blip r:embed="rId4"/>
                <a:stretch>
                  <a:fillRect b="-4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659282" y="2219143"/>
                <a:ext cx="108876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r>
                  <a:rPr lang="en-US" sz="2000" baseline="4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49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9282" y="2219143"/>
                <a:ext cx="1088760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5587" t="-6061" r="-4469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659282" y="2800533"/>
                <a:ext cx="191430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14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49 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9282" y="2800533"/>
                <a:ext cx="1914307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3185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25770" y="1056363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E33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val="50631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31" grpId="0"/>
      <p:bldP spid="8" grpId="0"/>
      <p:bldP spid="36" grpId="0"/>
      <p:bldP spid="37" grpId="0"/>
      <p:bldP spid="9" grpId="0"/>
      <p:bldP spid="10" grpId="0"/>
      <p:bldP spid="11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B967AB4-E4E8-4B7B-B0E5-028C04058B61}"/>
                  </a:ext>
                </a:extLst>
              </p:cNvPr>
              <p:cNvSpPr txBox="1"/>
              <p:nvPr/>
            </p:nvSpPr>
            <p:spPr>
              <a:xfrm>
                <a:off x="725214" y="367862"/>
                <a:ext cx="10510345" cy="6356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Using COMPLETING THE SQUARE to solve a quadratic</a:t>
                </a:r>
              </a:p>
              <a:p>
                <a:endParaRPr lang="en-US" dirty="0"/>
              </a:p>
              <a:p>
                <a:pPr/>
                <a:r>
                  <a:rPr lang="en-US" b="0" dirty="0"/>
                  <a:t>Solve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18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+5=0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pPr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+5=0</m:t>
                      </m:r>
                    </m:oMath>
                  </m:oMathPara>
                </a14:m>
                <a:endParaRPr lang="en-US" b="0" dirty="0"/>
              </a:p>
              <a:p>
                <a:pPr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u="sng" smtClean="0">
                          <a:latin typeface="Cambria Math" panose="02040503050406030204" pitchFamily="18" charset="0"/>
                        </a:rPr>
                        <m:t>                   −</m:t>
                      </m:r>
                      <m:r>
                        <a:rPr lang="en-US" i="1" u="sng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u="sng" smtClean="0">
                          <a:latin typeface="Cambria Math" panose="02040503050406030204" pitchFamily="18" charset="0"/>
                        </a:rPr>
                        <m:t>  −5</m:t>
                      </m:r>
                    </m:oMath>
                  </m:oMathPara>
                </a14:m>
                <a:endParaRPr lang="en-US" u="sng" dirty="0"/>
              </a:p>
              <a:p>
                <a:pPr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18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2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en-US" dirty="0"/>
              </a:p>
              <a:p>
                <a:pPr lvl="2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18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=81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−18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𝟖𝟏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𝟖𝟏</m:t>
                      </m:r>
                    </m:oMath>
                  </m:oMathPara>
                </a14:m>
                <a:endParaRPr lang="en-US" b="1" dirty="0"/>
              </a:p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−18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+81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76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−9</m:t>
                          </m:r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−9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=76</m:t>
                      </m:r>
                    </m:oMath>
                  </m:oMathPara>
                </a14:m>
                <a:endParaRPr lang="en-US" dirty="0"/>
              </a:p>
              <a:p>
                <a:pPr lvl="1">
                  <a:lnSpc>
                    <a:spcPct val="150000"/>
                  </a:lnSpc>
                </a:pPr>
                <a:r>
                  <a:rPr lang="en-US" dirty="0"/>
                  <a:t>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−9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=76</m:t>
                    </m:r>
                  </m:oMath>
                </a14:m>
                <a:endParaRPr lang="en-US" dirty="0"/>
              </a:p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−9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76</m:t>
                          </m:r>
                        </m:e>
                      </m:rad>
                    </m:oMath>
                  </m:oMathPara>
                </a14:m>
                <a:endParaRPr lang="en-US" dirty="0"/>
              </a:p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−9=±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∙19</m:t>
                          </m:r>
                        </m:e>
                      </m:rad>
                    </m:oMath>
                  </m:oMathPara>
                </a14:m>
                <a:endParaRPr lang="en-US" dirty="0"/>
              </a:p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=9±2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19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B967AB4-E4E8-4B7B-B0E5-028C04058B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214" y="367862"/>
                <a:ext cx="10510345" cy="6356484"/>
              </a:xfrm>
              <a:prstGeom prst="rect">
                <a:avLst/>
              </a:prstGeom>
              <a:blipFill>
                <a:blip r:embed="rId2"/>
                <a:stretch>
                  <a:fillRect l="-522" t="-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7BDED71B-14B1-48A9-B7DD-7D6CB4AB06A0}"/>
              </a:ext>
            </a:extLst>
          </p:cNvPr>
          <p:cNvSpPr txBox="1"/>
          <p:nvPr/>
        </p:nvSpPr>
        <p:spPr>
          <a:xfrm>
            <a:off x="3489434" y="1597572"/>
            <a:ext cx="5717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First move the +5 to the other side…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46D32F-A67C-4AAE-8CFC-3055266DD10B}"/>
              </a:ext>
            </a:extLst>
          </p:cNvPr>
          <p:cNvSpPr txBox="1"/>
          <p:nvPr/>
        </p:nvSpPr>
        <p:spPr>
          <a:xfrm>
            <a:off x="3489434" y="1966904"/>
            <a:ext cx="5717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…now complete the square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7EC4BC8-45C2-4388-8D27-ED6C61D4E2E8}"/>
              </a:ext>
            </a:extLst>
          </p:cNvPr>
          <p:cNvGrpSpPr/>
          <p:nvPr/>
        </p:nvGrpSpPr>
        <p:grpSpPr>
          <a:xfrm>
            <a:off x="4277711" y="3563012"/>
            <a:ext cx="7651529" cy="369332"/>
            <a:chOff x="4445876" y="3720662"/>
            <a:chExt cx="7651529" cy="36933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BF4533B-1A19-4B19-96BE-3D3869258421}"/>
                </a:ext>
              </a:extLst>
            </p:cNvPr>
            <p:cNvSpPr txBox="1"/>
            <p:nvPr/>
          </p:nvSpPr>
          <p:spPr>
            <a:xfrm>
              <a:off x="5749158" y="3720662"/>
              <a:ext cx="5717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If you add to one side, you *MUST* add to the other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55872F3-BC43-4FC0-A1A1-53F3B77DCF91}"/>
                </a:ext>
              </a:extLst>
            </p:cNvPr>
            <p:cNvGrpSpPr/>
            <p:nvPr/>
          </p:nvGrpSpPr>
          <p:grpSpPr>
            <a:xfrm>
              <a:off x="4445876" y="3720662"/>
              <a:ext cx="1229709" cy="369332"/>
              <a:chOff x="5023945" y="4677103"/>
              <a:chExt cx="1229709" cy="369332"/>
            </a:xfrm>
          </p:grpSpPr>
          <p:sp>
            <p:nvSpPr>
              <p:cNvPr id="6" name="Star: 5 Points 5">
                <a:extLst>
                  <a:ext uri="{FF2B5EF4-FFF2-40B4-BE49-F238E27FC236}">
                    <a16:creationId xmlns:a16="http://schemas.microsoft.com/office/drawing/2014/main" id="{7FD9FA6D-7B66-46CF-A2DD-63978B2F2C96}"/>
                  </a:ext>
                </a:extLst>
              </p:cNvPr>
              <p:cNvSpPr/>
              <p:nvPr/>
            </p:nvSpPr>
            <p:spPr>
              <a:xfrm>
                <a:off x="5023945" y="4677103"/>
                <a:ext cx="409903" cy="369332"/>
              </a:xfrm>
              <a:prstGeom prst="star5">
                <a:avLst/>
              </a:prstGeom>
              <a:solidFill>
                <a:srgbClr val="FF0000"/>
              </a:solidFill>
              <a:ln>
                <a:solidFill>
                  <a:srgbClr val="ED1C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Star: 5 Points 6">
                <a:extLst>
                  <a:ext uri="{FF2B5EF4-FFF2-40B4-BE49-F238E27FC236}">
                    <a16:creationId xmlns:a16="http://schemas.microsoft.com/office/drawing/2014/main" id="{D786B3E2-4E9D-461C-ADDA-1B708BAC06C1}"/>
                  </a:ext>
                </a:extLst>
              </p:cNvPr>
              <p:cNvSpPr/>
              <p:nvPr/>
            </p:nvSpPr>
            <p:spPr>
              <a:xfrm>
                <a:off x="5433848" y="4677103"/>
                <a:ext cx="409903" cy="369332"/>
              </a:xfrm>
              <a:prstGeom prst="star5">
                <a:avLst/>
              </a:prstGeom>
              <a:solidFill>
                <a:srgbClr val="FF0000"/>
              </a:solidFill>
              <a:ln>
                <a:solidFill>
                  <a:srgbClr val="ED1C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Star: 5 Points 7">
                <a:extLst>
                  <a:ext uri="{FF2B5EF4-FFF2-40B4-BE49-F238E27FC236}">
                    <a16:creationId xmlns:a16="http://schemas.microsoft.com/office/drawing/2014/main" id="{C7932D6F-6C91-4D95-9FB6-A398FB715ABC}"/>
                  </a:ext>
                </a:extLst>
              </p:cNvPr>
              <p:cNvSpPr/>
              <p:nvPr/>
            </p:nvSpPr>
            <p:spPr>
              <a:xfrm>
                <a:off x="5843751" y="4677103"/>
                <a:ext cx="409903" cy="369332"/>
              </a:xfrm>
              <a:prstGeom prst="star5">
                <a:avLst/>
              </a:prstGeom>
              <a:solidFill>
                <a:srgbClr val="FF0000"/>
              </a:solidFill>
              <a:ln>
                <a:solidFill>
                  <a:srgbClr val="ED1C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A2AD60F-7DE1-4DAB-B201-F856988A5222}"/>
                </a:ext>
              </a:extLst>
            </p:cNvPr>
            <p:cNvGrpSpPr/>
            <p:nvPr/>
          </p:nvGrpSpPr>
          <p:grpSpPr>
            <a:xfrm>
              <a:off x="10867696" y="3720662"/>
              <a:ext cx="1229709" cy="369332"/>
              <a:chOff x="5023945" y="4677103"/>
              <a:chExt cx="1229709" cy="369332"/>
            </a:xfrm>
          </p:grpSpPr>
          <p:sp>
            <p:nvSpPr>
              <p:cNvPr id="11" name="Star: 5 Points 10">
                <a:extLst>
                  <a:ext uri="{FF2B5EF4-FFF2-40B4-BE49-F238E27FC236}">
                    <a16:creationId xmlns:a16="http://schemas.microsoft.com/office/drawing/2014/main" id="{A79755DF-EF64-4C63-AAE1-A542A16819CB}"/>
                  </a:ext>
                </a:extLst>
              </p:cNvPr>
              <p:cNvSpPr/>
              <p:nvPr/>
            </p:nvSpPr>
            <p:spPr>
              <a:xfrm>
                <a:off x="5023945" y="4677103"/>
                <a:ext cx="409903" cy="369332"/>
              </a:xfrm>
              <a:prstGeom prst="star5">
                <a:avLst/>
              </a:prstGeom>
              <a:solidFill>
                <a:srgbClr val="FF0000"/>
              </a:solidFill>
              <a:ln>
                <a:solidFill>
                  <a:srgbClr val="ED1C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Star: 5 Points 11">
                <a:extLst>
                  <a:ext uri="{FF2B5EF4-FFF2-40B4-BE49-F238E27FC236}">
                    <a16:creationId xmlns:a16="http://schemas.microsoft.com/office/drawing/2014/main" id="{9A3F7D87-035A-4877-AC2A-E474CE22732D}"/>
                  </a:ext>
                </a:extLst>
              </p:cNvPr>
              <p:cNvSpPr/>
              <p:nvPr/>
            </p:nvSpPr>
            <p:spPr>
              <a:xfrm>
                <a:off x="5433848" y="4677103"/>
                <a:ext cx="409903" cy="369332"/>
              </a:xfrm>
              <a:prstGeom prst="star5">
                <a:avLst/>
              </a:prstGeom>
              <a:solidFill>
                <a:srgbClr val="FF0000"/>
              </a:solidFill>
              <a:ln>
                <a:solidFill>
                  <a:srgbClr val="ED1C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Star: 5 Points 12">
                <a:extLst>
                  <a:ext uri="{FF2B5EF4-FFF2-40B4-BE49-F238E27FC236}">
                    <a16:creationId xmlns:a16="http://schemas.microsoft.com/office/drawing/2014/main" id="{3EC326CF-DA90-45FD-969F-E1196B662F1F}"/>
                  </a:ext>
                </a:extLst>
              </p:cNvPr>
              <p:cNvSpPr/>
              <p:nvPr/>
            </p:nvSpPr>
            <p:spPr>
              <a:xfrm>
                <a:off x="5843751" y="4677103"/>
                <a:ext cx="409903" cy="369332"/>
              </a:xfrm>
              <a:prstGeom prst="star5">
                <a:avLst/>
              </a:prstGeom>
              <a:solidFill>
                <a:srgbClr val="FF0000"/>
              </a:solidFill>
              <a:ln>
                <a:solidFill>
                  <a:srgbClr val="ED1C2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CB15EDE1-AF12-4BB4-858C-48AB766FD53B}"/>
              </a:ext>
            </a:extLst>
          </p:cNvPr>
          <p:cNvSpPr txBox="1"/>
          <p:nvPr/>
        </p:nvSpPr>
        <p:spPr>
          <a:xfrm>
            <a:off x="4225161" y="3976293"/>
            <a:ext cx="5717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…now factor and solve…</a:t>
            </a:r>
          </a:p>
        </p:txBody>
      </p:sp>
    </p:spTree>
    <p:extLst>
      <p:ext uri="{BB962C8B-B14F-4D97-AF65-F5344CB8AC3E}">
        <p14:creationId xmlns:p14="http://schemas.microsoft.com/office/powerpoint/2010/main" val="159922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477943" y="839238"/>
                <a:ext cx="599934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Solve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− 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10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7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0 by completing the square.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943" y="839238"/>
                <a:ext cx="5999343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1118"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/>
          <p:cNvSpPr/>
          <p:nvPr/>
        </p:nvSpPr>
        <p:spPr>
          <a:xfrm>
            <a:off x="7719080" y="2090403"/>
            <a:ext cx="23455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EE1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the equation.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7719080" y="2563833"/>
                <a:ext cx="409778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rgbClr val="EE1C2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Write left side in the form </a:t>
                </a:r>
                <a:r>
                  <a:rPr lang="en-US" sz="2000" i="1" dirty="0">
                    <a:solidFill>
                      <a:srgbClr val="EE1C2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baseline="30000" dirty="0">
                    <a:solidFill>
                      <a:srgbClr val="EE1C2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000" dirty="0">
                    <a:solidFill>
                      <a:srgbClr val="EE1C2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EE1C25"/>
                        </a:solidFill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solidFill>
                      <a:srgbClr val="EE1C2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>
                    <a:solidFill>
                      <a:srgbClr val="EE1C2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bx</a:t>
                </a:r>
                <a:r>
                  <a:rPr lang="en-US" sz="2000" dirty="0">
                    <a:solidFill>
                      <a:srgbClr val="EE1C2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9080" y="2563833"/>
                <a:ext cx="4097788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1488"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7719080" y="3057093"/>
                <a:ext cx="4425122" cy="6446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rgbClr val="EE1C2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Add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solidFill>
                              <a:srgbClr val="EE1C25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 smtClean="0">
                                <a:solidFill>
                                  <a:srgbClr val="EE1C25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 b="0" i="1" smtClean="0">
                                <a:solidFill>
                                  <a:srgbClr val="EE1C25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b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 b="0" i="0" smtClean="0">
                                <a:solidFill>
                                  <a:srgbClr val="EE1C25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baseline="86000" dirty="0">
                    <a:solidFill>
                      <a:srgbClr val="EE1C2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000" dirty="0">
                    <a:solidFill>
                      <a:srgbClr val="EE1C2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EE1C25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solidFill>
                      <a:srgbClr val="EE1C2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solidFill>
                              <a:srgbClr val="EE1C25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 smtClean="0">
                                <a:solidFill>
                                  <a:srgbClr val="EE1C25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2000" i="1" smtClean="0">
                                <a:solidFill>
                                  <a:srgbClr val="EE1C25"/>
                                </a:solidFill>
                                <a:latin typeface="Cambria Math"/>
                                <a:ea typeface="Cambria Math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sz="2000" b="0" i="0" smtClean="0">
                                <a:solidFill>
                                  <a:srgbClr val="EE1C25"/>
                                </a:solidFill>
                                <a:latin typeface="Arial" panose="020B0604020202020204" pitchFamily="34" charset="0"/>
                                <a:ea typeface="Cambria Math"/>
                                <a:cs typeface="Arial" panose="020B0604020202020204" pitchFamily="34" charset="0"/>
                              </a:rPr>
                              <m:t>10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 b="0" i="0" smtClean="0">
                                <a:solidFill>
                                  <a:srgbClr val="EE1C25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000" baseline="86000" dirty="0">
                    <a:solidFill>
                      <a:srgbClr val="EE1C2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EE1C25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solidFill>
                      <a:srgbClr val="EE1C2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25 to each side.</a:t>
                </a: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9080" y="3057093"/>
                <a:ext cx="4425122" cy="644600"/>
              </a:xfrm>
              <a:prstGeom prst="rect">
                <a:avLst/>
              </a:prstGeom>
              <a:blipFill rotWithShape="1">
                <a:blip r:embed="rId5"/>
                <a:stretch>
                  <a:fillRect l="-1377" t="-3774" r="-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tangle 47"/>
          <p:cNvSpPr/>
          <p:nvPr/>
        </p:nvSpPr>
        <p:spPr>
          <a:xfrm>
            <a:off x="7719080" y="3780773"/>
            <a:ext cx="43815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EE1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left side as a binomial squared.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872657" y="2090403"/>
                <a:ext cx="208422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7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0</a:t>
                </a: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2657" y="2090403"/>
                <a:ext cx="2084225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2924" t="-6061" r="-2047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4339490" y="2563833"/>
                <a:ext cx="187102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9490" y="2563833"/>
                <a:ext cx="1871025" cy="400110"/>
              </a:xfrm>
              <a:prstGeom prst="rect">
                <a:avLst/>
              </a:prstGeom>
              <a:blipFill rotWithShape="1">
                <a:blip r:embed="rId7"/>
                <a:stretch>
                  <a:fillRect l="-3583"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705429" y="3179338"/>
                <a:ext cx="311726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solidFill>
                      <a:srgbClr val="EE1C2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25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 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7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solidFill>
                      <a:srgbClr val="EE1C2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25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5429" y="3179338"/>
                <a:ext cx="3117264" cy="400110"/>
              </a:xfrm>
              <a:prstGeom prst="rect">
                <a:avLst/>
              </a:prstGeom>
              <a:blipFill rotWithShape="1">
                <a:blip r:embed="rId8"/>
                <a:stretch>
                  <a:fillRect l="-2153" t="-6154" r="-783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411764" y="3780773"/>
                <a:ext cx="172034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5)</a:t>
                </a:r>
                <a:r>
                  <a:rPr lang="en-US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18</a:t>
                </a: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1764" y="3780773"/>
                <a:ext cx="1720343" cy="400110"/>
              </a:xfrm>
              <a:prstGeom prst="rect">
                <a:avLst/>
              </a:prstGeom>
              <a:blipFill rotWithShape="1">
                <a:blip r:embed="rId9"/>
                <a:stretch>
                  <a:fillRect l="-3901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4690888" y="4254578"/>
                <a:ext cx="1768561" cy="4342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sz="2000" i="1" dirty="0" smtClean="0"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anose="020B0604020202020204" pitchFamily="34" charset="0"/>
                            <a:ea typeface="Cambria Math"/>
                            <a:cs typeface="Arial" panose="020B0604020202020204" pitchFamily="34" charset="0"/>
                          </a:rPr>
                          <m:t>18</m:t>
                        </m:r>
                      </m:e>
                    </m:rad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0888" y="4254578"/>
                <a:ext cx="1768561" cy="434286"/>
              </a:xfrm>
              <a:prstGeom prst="rect">
                <a:avLst/>
              </a:prstGeom>
              <a:blipFill rotWithShape="1">
                <a:blip r:embed="rId10"/>
                <a:stretch>
                  <a:fillRect l="-3793" b="-253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5150455" y="4743399"/>
                <a:ext cx="1505669" cy="4342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sz="2000" i="1" dirty="0" smtClean="0"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anose="020B0604020202020204" pitchFamily="34" charset="0"/>
                            <a:ea typeface="Cambria Math"/>
                            <a:cs typeface="Arial" panose="020B0604020202020204" pitchFamily="34" charset="0"/>
                          </a:rPr>
                          <m:t>18</m:t>
                        </m:r>
                      </m:e>
                    </m:rad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0455" y="4743399"/>
                <a:ext cx="1505669" cy="434286"/>
              </a:xfrm>
              <a:prstGeom prst="rect">
                <a:avLst/>
              </a:prstGeom>
              <a:blipFill rotWithShape="1">
                <a:blip r:embed="rId11"/>
                <a:stretch>
                  <a:fillRect l="-4453" b="-253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5150454" y="5217108"/>
                <a:ext cx="1505669" cy="4358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±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Arial" panose="020B0604020202020204" pitchFamily="34" charset="0"/>
                        <a:ea typeface="Cambria Math"/>
                        <a:cs typeface="Arial" panose="020B0604020202020204" pitchFamily="34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sz="2000" i="1" dirty="0" smtClean="0"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anose="020B0604020202020204" pitchFamily="34" charset="0"/>
                            <a:ea typeface="Cambria Math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0454" y="5217108"/>
                <a:ext cx="1505669" cy="435825"/>
              </a:xfrm>
              <a:prstGeom prst="rect">
                <a:avLst/>
              </a:prstGeom>
              <a:blipFill rotWithShape="1">
                <a:blip r:embed="rId12"/>
                <a:stretch>
                  <a:fillRect l="-4453" b="-253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Rectangle 57"/>
          <p:cNvSpPr/>
          <p:nvPr/>
        </p:nvSpPr>
        <p:spPr>
          <a:xfrm>
            <a:off x="7719080" y="4271666"/>
            <a:ext cx="36155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EE1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square root of each side.</a:t>
            </a:r>
          </a:p>
        </p:txBody>
      </p:sp>
      <p:sp>
        <p:nvSpPr>
          <p:cNvPr id="59" name="Rectangle 58"/>
          <p:cNvSpPr/>
          <p:nvPr/>
        </p:nvSpPr>
        <p:spPr>
          <a:xfrm>
            <a:off x="7719080" y="4760487"/>
            <a:ext cx="23775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EE1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5 to each side.</a:t>
            </a:r>
          </a:p>
        </p:txBody>
      </p:sp>
      <p:sp>
        <p:nvSpPr>
          <p:cNvPr id="60" name="Rectangle 59"/>
          <p:cNvSpPr/>
          <p:nvPr/>
        </p:nvSpPr>
        <p:spPr>
          <a:xfrm>
            <a:off x="7719080" y="5234965"/>
            <a:ext cx="19816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EE1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 radical.</a:t>
            </a:r>
          </a:p>
        </p:txBody>
      </p:sp>
      <p:pic>
        <p:nvPicPr>
          <p:cNvPr id="1029" name="Picture 5" descr="D:\Rakesh\batch04\03\Arrow\hsnb_alg2_pe_0101_img-2.png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62"/>
          <a:stretch/>
        </p:blipFill>
        <p:spPr bwMode="auto">
          <a:xfrm>
            <a:off x="157657" y="867103"/>
            <a:ext cx="3027767" cy="1687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325247" y="940539"/>
                <a:ext cx="2670204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Notice you cannot solve</a:t>
                </a:r>
              </a:p>
              <a:p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equation by factoring</a:t>
                </a:r>
              </a:p>
              <a:p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because x</a:t>
                </a:r>
                <a:r>
                  <a:rPr lang="en-US" sz="16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10</a:t>
                </a:r>
                <a:r>
                  <a:rPr lang="en-US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7</a:t>
                </a:r>
              </a:p>
              <a:p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is not factorable as a</a:t>
                </a:r>
              </a:p>
              <a:p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product of binomials.</a:t>
                </a: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247" y="940539"/>
                <a:ext cx="2670204" cy="1323439"/>
              </a:xfrm>
              <a:prstGeom prst="rect">
                <a:avLst/>
              </a:prstGeom>
              <a:blipFill rotWithShape="1">
                <a:blip r:embed="rId14"/>
                <a:stretch>
                  <a:fillRect l="-1142" t="-1382" b="-5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477943" y="1464820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E1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endParaRPr lang="en-US" dirty="0">
              <a:solidFill>
                <a:srgbClr val="EE1C2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17" y="272244"/>
            <a:ext cx="1927169" cy="576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064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16" grpId="0"/>
      <p:bldP spid="50" grpId="0"/>
      <p:bldP spid="17" grpId="0"/>
      <p:bldP spid="18" grpId="0"/>
      <p:bldP spid="53" grpId="0"/>
      <p:bldP spid="54" grpId="0"/>
      <p:bldP spid="55" grpId="0"/>
      <p:bldP spid="58" grpId="0"/>
      <p:bldP spid="59" grpId="0"/>
      <p:bldP spid="60" grpId="0"/>
      <p:bldP spid="2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Isosceles Triangle 129"/>
          <p:cNvSpPr/>
          <p:nvPr/>
        </p:nvSpPr>
        <p:spPr>
          <a:xfrm rot="5400000">
            <a:off x="2084467" y="401640"/>
            <a:ext cx="457200" cy="274320"/>
          </a:xfrm>
          <a:prstGeom prst="triangle">
            <a:avLst/>
          </a:prstGeom>
          <a:solidFill>
            <a:srgbClr val="EE3338"/>
          </a:solidFill>
          <a:ln>
            <a:solidFill>
              <a:srgbClr val="ED1D24"/>
            </a:solidFill>
          </a:ln>
          <a:effectLst>
            <a:outerShdw blurRad="762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EE1C25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Rectangle 130"/>
              <p:cNvSpPr/>
              <p:nvPr/>
            </p:nvSpPr>
            <p:spPr>
              <a:xfrm>
                <a:off x="2583464" y="279201"/>
                <a:ext cx="4490460" cy="17740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solutions are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i="1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x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0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and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i="1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x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0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You can check this by</a:t>
                </a: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graphing 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i="1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x</m:t>
                    </m:r>
                  </m:oMath>
                </a14:m>
                <a:r>
                  <a:rPr lang="en-US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i="1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x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7. The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i="1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x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-intercepts are about 9.24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≈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and 0.76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≈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20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1" name="Rectangle 1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3464" y="279201"/>
                <a:ext cx="4490460" cy="1774075"/>
              </a:xfrm>
              <a:prstGeom prst="rect">
                <a:avLst/>
              </a:prstGeom>
              <a:blipFill rotWithShape="1">
                <a:blip r:embed="rId3"/>
                <a:stretch>
                  <a:fillRect l="-1495" b="-54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029" y="234204"/>
            <a:ext cx="4407521" cy="3898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\\10.66.3.82\art\ART_WORK_IN_PROCESS\46_Larson Text\Larson Powerpoint project\1_Source Files\Batch 4\Algebra_2\Algebra_2\PNGs\Algebra2_PNGs\Ch 03\HSAlg2_t_0303_00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663" y="714402"/>
            <a:ext cx="3441629" cy="27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7849439" y="304690"/>
            <a:ext cx="955711" cy="4001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EE1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</a:p>
        </p:txBody>
      </p:sp>
    </p:spTree>
    <p:extLst>
      <p:ext uri="{BB962C8B-B14F-4D97-AF65-F5344CB8AC3E}">
        <p14:creationId xmlns:p14="http://schemas.microsoft.com/office/powerpoint/2010/main" val="85613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31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723B0-2FBE-40BF-AB01-5454010B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C978C2-0B8D-42AC-A984-F09BBFD51437}"/>
              </a:ext>
            </a:extLst>
          </p:cNvPr>
          <p:cNvSpPr txBox="1"/>
          <p:nvPr/>
        </p:nvSpPr>
        <p:spPr>
          <a:xfrm>
            <a:off x="996216" y="1958742"/>
            <a:ext cx="8268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Pg</a:t>
            </a:r>
            <a:r>
              <a:rPr lang="en-US" sz="2800" dirty="0"/>
              <a:t> 116 #1-20, 25-30</a:t>
            </a:r>
          </a:p>
        </p:txBody>
      </p:sp>
    </p:spTree>
    <p:extLst>
      <p:ext uri="{BB962C8B-B14F-4D97-AF65-F5344CB8AC3E}">
        <p14:creationId xmlns:p14="http://schemas.microsoft.com/office/powerpoint/2010/main" val="112045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9A40F48-6CB9-4C9F-97DF-9AA45F0ECB37}"/>
                  </a:ext>
                </a:extLst>
              </p:cNvPr>
              <p:cNvSpPr txBox="1"/>
              <p:nvPr/>
            </p:nvSpPr>
            <p:spPr>
              <a:xfrm>
                <a:off x="1251284" y="637674"/>
                <a:ext cx="9577137" cy="3566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50000"/>
                  </a:lnSpc>
                </a:pPr>
                <a:r>
                  <a:rPr lang="en-US" b="1" dirty="0"/>
                  <a:t>Today you will:</a:t>
                </a:r>
              </a:p>
              <a:p>
                <a:pPr marL="285750" indent="-285750">
                  <a:lnSpc>
                    <a:spcPct val="2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Get more practice solving quadratic equations using square roots. </a:t>
                </a:r>
              </a:p>
              <a:p>
                <a:pPr marL="285750" indent="-285750">
                  <a:lnSpc>
                    <a:spcPct val="2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Learn/review what a </a:t>
                </a:r>
                <a:r>
                  <a:rPr lang="en-US" b="1" i="1" dirty="0"/>
                  <a:t>perfect square trinomial</a:t>
                </a:r>
                <a:r>
                  <a:rPr lang="en-US" dirty="0"/>
                  <a:t> is.</a:t>
                </a:r>
              </a:p>
              <a:p>
                <a:pPr marL="285750" indent="-285750">
                  <a:lnSpc>
                    <a:spcPct val="2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Learn what </a:t>
                </a:r>
                <a:r>
                  <a:rPr lang="en-US" b="1" i="1" dirty="0"/>
                  <a:t>completing the square </a:t>
                </a:r>
                <a:r>
                  <a:rPr lang="en-US" dirty="0"/>
                  <a:t>is and how to use it.</a:t>
                </a:r>
              </a:p>
              <a:p>
                <a:pPr marL="285750" indent="-285750">
                  <a:lnSpc>
                    <a:spcPct val="2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Solve quadratic equations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 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=1)</m:t>
                    </m:r>
                  </m:oMath>
                </a14:m>
                <a:r>
                  <a:rPr lang="en-US" dirty="0"/>
                  <a:t> by completing the square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9A40F48-6CB9-4C9F-97DF-9AA45F0ECB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1284" y="637674"/>
                <a:ext cx="9577137" cy="3566233"/>
              </a:xfrm>
              <a:prstGeom prst="rect">
                <a:avLst/>
              </a:prstGeom>
              <a:blipFill>
                <a:blip r:embed="rId2"/>
                <a:stretch>
                  <a:fillRect l="-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788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750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Core Vocabulary: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Perfect square trinomial 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Completing the square, p. 112</a:t>
            </a:r>
          </a:p>
          <a:p>
            <a:pPr>
              <a:lnSpc>
                <a:spcPct val="2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9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5520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What is a “perfect square?”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A number that can be expressed as the product of two equal integers.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…a number that is the square of an integer.</a:t>
            </a:r>
          </a:p>
          <a:p>
            <a:pPr>
              <a:lnSpc>
                <a:spcPct val="250000"/>
              </a:lnSpc>
            </a:pPr>
            <a:r>
              <a:rPr lang="en-US" dirty="0"/>
              <a:t>Can you think of some examples?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4 (2 * 2)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9 (3 * 3)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121 (11 * 11)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529 (23 * 23)</a:t>
            </a:r>
          </a:p>
        </p:txBody>
      </p:sp>
    </p:spTree>
    <p:extLst>
      <p:ext uri="{BB962C8B-B14F-4D97-AF65-F5344CB8AC3E}">
        <p14:creationId xmlns:p14="http://schemas.microsoft.com/office/powerpoint/2010/main" val="350986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9A40F48-6CB9-4C9F-97DF-9AA45F0ECB37}"/>
                  </a:ext>
                </a:extLst>
              </p:cNvPr>
              <p:cNvSpPr txBox="1"/>
              <p:nvPr/>
            </p:nvSpPr>
            <p:spPr>
              <a:xfrm>
                <a:off x="1251284" y="637674"/>
                <a:ext cx="9577137" cy="4135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50000"/>
                  </a:lnSpc>
                </a:pPr>
                <a:r>
                  <a:rPr lang="en-US" b="1" dirty="0"/>
                  <a:t>What is a “trinomial?”</a:t>
                </a:r>
              </a:p>
              <a:p>
                <a:pPr marL="285750" indent="-285750">
                  <a:lnSpc>
                    <a:spcPct val="2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An expression with three terms connected with plus and/or minus.</a:t>
                </a:r>
              </a:p>
              <a:p>
                <a:pPr>
                  <a:lnSpc>
                    <a:spcPct val="250000"/>
                  </a:lnSpc>
                </a:pPr>
                <a:r>
                  <a:rPr lang="en-US" dirty="0"/>
                  <a:t>Can you think of some examples?</a:t>
                </a:r>
              </a:p>
              <a:p>
                <a:pPr marL="285750" indent="-285750">
                  <a:lnSpc>
                    <a:spcPct val="2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US" dirty="0"/>
              </a:p>
              <a:p>
                <a:pPr marL="285750" indent="-285750">
                  <a:lnSpc>
                    <a:spcPct val="2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+12</m:t>
                    </m:r>
                  </m:oMath>
                </a14:m>
                <a:endParaRPr lang="en-US" dirty="0"/>
              </a:p>
              <a:p>
                <a:pPr>
                  <a:lnSpc>
                    <a:spcPct val="250000"/>
                  </a:lnSpc>
                </a:pPr>
                <a:r>
                  <a:rPr lang="en-US" dirty="0"/>
                  <a:t>(these are both quadratics … note that a trinomial does not need to be a quadratic)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9A40F48-6CB9-4C9F-97DF-9AA45F0ECB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1284" y="637674"/>
                <a:ext cx="9577137" cy="4135106"/>
              </a:xfrm>
              <a:prstGeom prst="rect">
                <a:avLst/>
              </a:prstGeom>
              <a:blipFill>
                <a:blip r:embed="rId2"/>
                <a:stretch>
                  <a:fillRect l="-509" b="-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260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9A40F48-6CB9-4C9F-97DF-9AA45F0ECB37}"/>
                  </a:ext>
                </a:extLst>
              </p:cNvPr>
              <p:cNvSpPr txBox="1"/>
              <p:nvPr/>
            </p:nvSpPr>
            <p:spPr>
              <a:xfrm>
                <a:off x="1307431" y="616653"/>
                <a:ext cx="9577137" cy="41332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50000"/>
                  </a:lnSpc>
                </a:pPr>
                <a:r>
                  <a:rPr lang="en-US" b="1" dirty="0"/>
                  <a:t>What is a “perfect square trinomial?”</a:t>
                </a:r>
              </a:p>
              <a:p>
                <a:pPr marL="285750" indent="-285750">
                  <a:lnSpc>
                    <a:spcPct val="2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A trinomial that can be factored into a binomial multiplied by itself.</a:t>
                </a:r>
              </a:p>
              <a:p>
                <a:pPr lvl="1">
                  <a:lnSpc>
                    <a:spcPct val="250000"/>
                  </a:lnSpc>
                </a:pPr>
                <a:r>
                  <a:rPr lang="en-US" dirty="0"/>
                  <a:t>(what is a binomial?</a:t>
                </a:r>
              </a:p>
              <a:p>
                <a:pPr>
                  <a:lnSpc>
                    <a:spcPct val="250000"/>
                  </a:lnSpc>
                </a:pPr>
                <a:r>
                  <a:rPr lang="en-US" dirty="0">
                    <a:latin typeface="Cambria Math" panose="02040503050406030204" pitchFamily="18" charset="0"/>
                  </a:rPr>
                  <a:t>Examples</a:t>
                </a:r>
                <a:r>
                  <a:rPr lang="en-US" i="1" dirty="0">
                    <a:latin typeface="Cambria Math" panose="02040503050406030204" pitchFamily="18" charset="0"/>
                  </a:rPr>
                  <a:t>:</a:t>
                </a:r>
              </a:p>
              <a:p>
                <a:pPr marL="285750" indent="-285750">
                  <a:lnSpc>
                    <a:spcPct val="2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+4=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marL="285750" indent="-285750">
                  <a:lnSpc>
                    <a:spcPct val="2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9A40F48-6CB9-4C9F-97DF-9AA45F0ECB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431" y="616653"/>
                <a:ext cx="9577137" cy="4133247"/>
              </a:xfrm>
              <a:prstGeom prst="rect">
                <a:avLst/>
              </a:prstGeom>
              <a:blipFill>
                <a:blip r:embed="rId2"/>
                <a:stretch>
                  <a:fillRect l="-509" b="-8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64A133C6-97D6-4AB8-980E-8A9475864711}"/>
              </a:ext>
            </a:extLst>
          </p:cNvPr>
          <p:cNvSpPr/>
          <p:nvPr/>
        </p:nvSpPr>
        <p:spPr>
          <a:xfrm>
            <a:off x="3195145" y="1987526"/>
            <a:ext cx="8565931" cy="664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250000"/>
              </a:lnSpc>
            </a:pPr>
            <a:r>
              <a:rPr lang="en-US" i="1" dirty="0">
                <a:latin typeface="Cambria Math" panose="02040503050406030204" pitchFamily="18" charset="0"/>
              </a:rPr>
              <a:t>… </a:t>
            </a:r>
            <a:r>
              <a:rPr lang="en-US" dirty="0">
                <a:latin typeface="Cambria Math" panose="02040503050406030204" pitchFamily="18" charset="0"/>
              </a:rPr>
              <a:t>an expression with two terms connected with plus and/or minus)</a:t>
            </a:r>
            <a:endParaRPr lang="en-US" i="1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59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9A40F48-6CB9-4C9F-97DF-9AA45F0ECB37}"/>
                  </a:ext>
                </a:extLst>
              </p:cNvPr>
              <p:cNvSpPr txBox="1"/>
              <p:nvPr/>
            </p:nvSpPr>
            <p:spPr>
              <a:xfrm>
                <a:off x="1307431" y="616653"/>
                <a:ext cx="9577137" cy="37164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50000"/>
                  </a:lnSpc>
                </a:pPr>
                <a:r>
                  <a:rPr lang="en-US" b="1" dirty="0"/>
                  <a:t>Solve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𝟖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𝟏𝟎𝟎</m:t>
                    </m:r>
                  </m:oMath>
                </a14:m>
                <a:endParaRPr lang="en-US" b="1" dirty="0"/>
              </a:p>
              <a:p>
                <a:pPr>
                  <a:lnSpc>
                    <a:spcPct val="250000"/>
                  </a:lnSpc>
                </a:pPr>
                <a:r>
                  <a:rPr lang="en-US" b="0" dirty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−8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=100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2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e>
                      </m:rad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2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−8=±10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2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=8±10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9A40F48-6CB9-4C9F-97DF-9AA45F0ECB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431" y="616653"/>
                <a:ext cx="9577137" cy="3716467"/>
              </a:xfrm>
              <a:prstGeom prst="rect">
                <a:avLst/>
              </a:prstGeom>
              <a:blipFill>
                <a:blip r:embed="rId2"/>
                <a:stretch>
                  <a:fillRect l="-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035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Isosceles Triangle 129"/>
          <p:cNvSpPr/>
          <p:nvPr/>
        </p:nvSpPr>
        <p:spPr>
          <a:xfrm rot="5400000">
            <a:off x="3514938" y="3838295"/>
            <a:ext cx="457200" cy="274320"/>
          </a:xfrm>
          <a:prstGeom prst="triangle">
            <a:avLst/>
          </a:prstGeom>
          <a:solidFill>
            <a:srgbClr val="EE3338"/>
          </a:solidFill>
          <a:ln>
            <a:solidFill>
              <a:srgbClr val="ED1D24"/>
            </a:solidFill>
          </a:ln>
          <a:effectLst>
            <a:outerShdw blurRad="762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EE1C25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Rectangle 130"/>
              <p:cNvSpPr/>
              <p:nvPr/>
            </p:nvSpPr>
            <p:spPr>
              <a:xfrm>
                <a:off x="4014979" y="3775399"/>
                <a:ext cx="702057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So, the solutions are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8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18 and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8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 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2.</a:t>
                </a:r>
              </a:p>
            </p:txBody>
          </p:sp>
        </mc:Choice>
        <mc:Fallback xmlns="">
          <p:sp>
            <p:nvSpPr>
              <p:cNvPr id="131" name="Rectangle 1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4979" y="3775399"/>
                <a:ext cx="7020573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956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356647" y="608348"/>
                <a:ext cx="548160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Solve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16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64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 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100 using square roots.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6647" y="608348"/>
                <a:ext cx="5481604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1224" t="-6154" r="-111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Rectangle 78"/>
          <p:cNvSpPr/>
          <p:nvPr/>
        </p:nvSpPr>
        <p:spPr>
          <a:xfrm>
            <a:off x="7124670" y="1718075"/>
            <a:ext cx="23455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EE1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the equation.</a:t>
            </a:r>
          </a:p>
        </p:txBody>
      </p:sp>
      <p:sp>
        <p:nvSpPr>
          <p:cNvPr id="93" name="Rectangle 92"/>
          <p:cNvSpPr/>
          <p:nvPr/>
        </p:nvSpPr>
        <p:spPr>
          <a:xfrm>
            <a:off x="7124670" y="2135920"/>
            <a:ext cx="48079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EE1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the left side as a binomial squared.</a:t>
            </a:r>
          </a:p>
        </p:txBody>
      </p:sp>
      <p:sp>
        <p:nvSpPr>
          <p:cNvPr id="97" name="Rectangle 96"/>
          <p:cNvSpPr/>
          <p:nvPr/>
        </p:nvSpPr>
        <p:spPr>
          <a:xfrm>
            <a:off x="7124670" y="2578216"/>
            <a:ext cx="36155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EE1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square root of each side.</a:t>
            </a:r>
          </a:p>
        </p:txBody>
      </p:sp>
      <p:sp>
        <p:nvSpPr>
          <p:cNvPr id="98" name="Rectangle 97"/>
          <p:cNvSpPr/>
          <p:nvPr/>
        </p:nvSpPr>
        <p:spPr>
          <a:xfrm>
            <a:off x="7124670" y="3038706"/>
            <a:ext cx="23775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EE1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8 to each side.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/>
              <p:cNvSpPr/>
              <p:nvPr/>
            </p:nvSpPr>
            <p:spPr>
              <a:xfrm>
                <a:off x="4963331" y="3038706"/>
                <a:ext cx="129875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n-NO" sz="2000" i="1" dirty="0"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x</a:t>
                </a:r>
                <a:r>
                  <a:rPr lang="nn-NO" sz="2000" dirty="0">
                    <a:ea typeface="Cambria Math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n-NO" sz="200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nn-NO" sz="2000" dirty="0">
                    <a:ea typeface="Cambria Math"/>
                    <a:cs typeface="Arial" panose="020B0604020202020204" pitchFamily="34" charset="0"/>
                  </a:rPr>
                  <a:t> </a:t>
                </a:r>
                <a:r>
                  <a:rPr lang="nn-NO" sz="2000" dirty="0"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8</a:t>
                </a:r>
                <a:r>
                  <a:rPr lang="nn-NO" sz="2000" dirty="0">
                    <a:ea typeface="Cambria Math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±</m:t>
                    </m:r>
                    <m:r>
                      <m:rPr>
                        <m:nor/>
                      </m:rPr>
                      <a:rPr lang="en-US" sz="2000" i="0" dirty="0" smtClean="0">
                        <a:latin typeface="Arial" panose="020B0604020202020204" pitchFamily="34" charset="0"/>
                        <a:ea typeface="Cambria Math"/>
                        <a:cs typeface="Arial" panose="020B0604020202020204" pitchFamily="34" charset="0"/>
                      </a:rPr>
                      <m:t>1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Arial" panose="020B0604020202020204" pitchFamily="34" charset="0"/>
                        <a:ea typeface="Cambria Math"/>
                        <a:cs typeface="Arial" panose="020B0604020202020204" pitchFamily="34" charset="0"/>
                      </a:rPr>
                      <m:t>0</m:t>
                    </m:r>
                  </m:oMath>
                </a14:m>
                <a:endParaRPr lang="en-US" sz="20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7" name="Rectangle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3331" y="3038706"/>
                <a:ext cx="1298753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4695" t="-9091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/>
              <p:cNvSpPr/>
              <p:nvPr/>
            </p:nvSpPr>
            <p:spPr>
              <a:xfrm>
                <a:off x="3619022" y="1718075"/>
                <a:ext cx="241373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n-NO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nn-NO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−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Arial" panose="020B0604020202020204" pitchFamily="34" charset="0"/>
                        <a:ea typeface="Cambria Math"/>
                        <a:cs typeface="Arial" panose="020B0604020202020204" pitchFamily="34" charset="0"/>
                      </a:rPr>
                      <m:t>16</m:t>
                    </m:r>
                    <m:r>
                      <m:rPr>
                        <m:nor/>
                      </m:rPr>
                      <a:rPr lang="en-US" sz="2000" b="0" i="1" dirty="0" smtClean="0">
                        <a:latin typeface="Arial" panose="020B0604020202020204" pitchFamily="34" charset="0"/>
                        <a:ea typeface="Cambria Math"/>
                        <a:cs typeface="Arial" panose="020B0604020202020204" pitchFamily="34" charset="0"/>
                      </a:rPr>
                      <m:t>x</m:t>
                    </m:r>
                    <m:r>
                      <a:rPr lang="nn-NO" sz="2000" i="1" dirty="0" smtClean="0">
                        <a:latin typeface="Cambria Math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64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100</a:t>
                </a:r>
                <a:endParaRPr lang="en-US" sz="20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8" name="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022" y="1718075"/>
                <a:ext cx="2413738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2778" t="-6154" r="-2020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Rectangle 109"/>
              <p:cNvSpPr/>
              <p:nvPr/>
            </p:nvSpPr>
            <p:spPr>
              <a:xfrm>
                <a:off x="4171748" y="2135920"/>
                <a:ext cx="188692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nn-NO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000" b="0" i="1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x</m:t>
                        </m:r>
                        <m:r>
                          <a:rPr lang="en-US" sz="2000" b="0" i="1" dirty="0" smtClean="0">
                            <a:latin typeface="Cambria Math"/>
                            <a:cs typeface="Arial" panose="020B0604020202020204" pitchFamily="34" charset="0"/>
                          </a:rPr>
                          <m:t> 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8</m:t>
                        </m:r>
                      </m:e>
                    </m:d>
                  </m:oMath>
                </a14:m>
                <a:r>
                  <a:rPr lang="nn-NO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100</a:t>
                </a:r>
                <a:endParaRPr lang="en-US" sz="20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0" name="Rectangle 1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1748" y="2135920"/>
                <a:ext cx="1886927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6061" r="-2258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526912" y="2578216"/>
                <a:ext cx="162916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i="1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x</m:t>
                    </m:r>
                    <m:r>
                      <a:rPr lang="en-US" sz="2000" b="0" i="1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  <m:r>
                      <m:rPr>
                        <m:nor/>
                      </m:rPr>
                      <a:rPr lang="en-US" sz="2000" b="0" i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8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n-NO" sz="2000" i="1" dirty="0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±</m:t>
                    </m:r>
                  </m:oMath>
                </a14:m>
                <a:r>
                  <a:rPr lang="nn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10</a:t>
                </a:r>
                <a:endParaRPr lang="en-US" sz="20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6912" y="2578216"/>
                <a:ext cx="1629164" cy="400110"/>
              </a:xfrm>
              <a:prstGeom prst="rect">
                <a:avLst/>
              </a:prstGeom>
              <a:blipFill rotWithShape="1">
                <a:blip r:embed="rId7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 descr="D:\Rakesh\batch04\03\Arrow\hsnb_alg2_pe_0101_img-13.pn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19" b="1"/>
          <a:stretch/>
        </p:blipFill>
        <p:spPr bwMode="auto">
          <a:xfrm>
            <a:off x="220721" y="560275"/>
            <a:ext cx="3135926" cy="160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94191" y="591807"/>
                <a:ext cx="2396309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You can also solve the equation by writing it in standard form as </a:t>
                </a:r>
              </a:p>
              <a:p>
                <a:r>
                  <a:rPr lang="en-US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16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16</a:t>
                </a:r>
                <a:r>
                  <a:rPr lang="en-US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36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0  </a:t>
                </a:r>
              </a:p>
              <a:p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and factoring.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191" y="591807"/>
                <a:ext cx="2396309" cy="1323439"/>
              </a:xfrm>
              <a:prstGeom prst="rect">
                <a:avLst/>
              </a:prstGeom>
              <a:blipFill rotWithShape="1">
                <a:blip r:embed="rId9"/>
                <a:stretch>
                  <a:fillRect l="-1527" t="-1382" b="-5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356647" y="1163211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E1C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40" y="178620"/>
            <a:ext cx="2657192" cy="378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52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31" grpId="0"/>
      <p:bldP spid="79" grpId="0"/>
      <p:bldP spid="93" grpId="0"/>
      <p:bldP spid="97" grpId="0"/>
      <p:bldP spid="98" grpId="0"/>
      <p:bldP spid="107" grpId="0"/>
      <p:bldP spid="78" grpId="0"/>
      <p:bldP spid="110" grpId="0"/>
      <p:bldP spid="26" grpId="0"/>
      <p:bldP spid="6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5FA955A-C7A9-4F79-9FC8-B925F6F780C8}"/>
              </a:ext>
            </a:extLst>
          </p:cNvPr>
          <p:cNvSpPr/>
          <p:nvPr/>
        </p:nvSpPr>
        <p:spPr>
          <a:xfrm>
            <a:off x="493986" y="5463464"/>
            <a:ext cx="4529958" cy="47104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8E75568-7067-43C9-8089-C52D2AC4C8A8}"/>
                  </a:ext>
                </a:extLst>
              </p:cNvPr>
              <p:cNvSpPr txBox="1"/>
              <p:nvPr/>
            </p:nvSpPr>
            <p:spPr>
              <a:xfrm>
                <a:off x="472966" y="462455"/>
                <a:ext cx="10972800" cy="55475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What would I have to add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to make it a perfect square trinomial?</a:t>
                </a:r>
              </a:p>
              <a:p>
                <a:endParaRPr lang="en-US" dirty="0"/>
              </a:p>
              <a:p>
                <a:r>
                  <a:rPr lang="en-US" dirty="0"/>
                  <a:t>In other words given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, what would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 have to be to make it a perfect square trinomial?</a:t>
                </a:r>
              </a:p>
              <a:p>
                <a:endParaRPr lang="en-US" dirty="0"/>
              </a:p>
              <a:p>
                <a:r>
                  <a:rPr lang="en-US" dirty="0"/>
                  <a:t>Let’s think about this:</a:t>
                </a:r>
              </a:p>
              <a:p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 remember we have said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…here we are wanting to make a perfect square trinomial…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…what does that mean/say about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?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Well,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 will need to be a perfect square …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(and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) what can we say about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?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 and 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r>
                  <a:rPr lang="en-US" dirty="0"/>
                  <a:t>In this problem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dirty="0"/>
                  <a:t> which means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2.</m:t>
                    </m:r>
                  </m:oMath>
                </a14:m>
                <a:r>
                  <a:rPr lang="en-US" b="0" dirty="0"/>
                  <a:t> </a:t>
                </a:r>
              </a:p>
              <a:p>
                <a:r>
                  <a:rPr lang="en-US" dirty="0"/>
                  <a:t>S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=2∙2=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8E75568-7067-43C9-8089-C52D2AC4C8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66" y="462455"/>
                <a:ext cx="10972800" cy="5547544"/>
              </a:xfrm>
              <a:prstGeom prst="rect">
                <a:avLst/>
              </a:prstGeom>
              <a:blipFill>
                <a:blip r:embed="rId2"/>
                <a:stretch>
                  <a:fillRect l="-500" t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09B8AE1-F55A-44AD-83B7-D61B16C210F5}"/>
                  </a:ext>
                </a:extLst>
              </p:cNvPr>
              <p:cNvSpPr/>
              <p:nvPr/>
            </p:nvSpPr>
            <p:spPr>
              <a:xfrm>
                <a:off x="472966" y="5403177"/>
                <a:ext cx="4659224" cy="5615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ea typeface="Cambria Math" panose="02040503050406030204" pitchFamily="18" charset="0"/>
                  </a:rPr>
                  <a:t>To make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a perfect square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09B8AE1-F55A-44AD-83B7-D61B16C210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66" y="5403177"/>
                <a:ext cx="4659224" cy="561564"/>
              </a:xfrm>
              <a:prstGeom prst="rect">
                <a:avLst/>
              </a:prstGeom>
              <a:blipFill>
                <a:blip r:embed="rId3"/>
                <a:stretch>
                  <a:fillRect l="-1178" b="-5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546303E-A931-45F4-9FDF-CFD9BF0B6120}"/>
                  </a:ext>
                </a:extLst>
              </p:cNvPr>
              <p:cNvSpPr/>
              <p:nvPr/>
            </p:nvSpPr>
            <p:spPr>
              <a:xfrm>
                <a:off x="5105380" y="3204697"/>
                <a:ext cx="23385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which means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…</a:t>
                </a: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546303E-A931-45F4-9FDF-CFD9BF0B61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380" y="3204697"/>
                <a:ext cx="2338589" cy="369332"/>
              </a:xfrm>
              <a:prstGeom prst="rect">
                <a:avLst/>
              </a:prstGeom>
              <a:blipFill>
                <a:blip r:embed="rId4"/>
                <a:stretch>
                  <a:fillRect l="-2083" t="-10000" r="-1302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5879AB7-3A9E-40FF-B83C-EEA32BF2E9A5}"/>
                  </a:ext>
                </a:extLst>
              </p:cNvPr>
              <p:cNvSpPr/>
              <p:nvPr/>
            </p:nvSpPr>
            <p:spPr>
              <a:xfrm>
                <a:off x="6831493" y="3215207"/>
                <a:ext cx="27139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:r>
                  <a:rPr lang="en-US" dirty="0"/>
                  <a:t>in other words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5879AB7-3A9E-40FF-B83C-EEA32BF2E9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1493" y="3215207"/>
                <a:ext cx="2713948" cy="369332"/>
              </a:xfrm>
              <a:prstGeom prst="rect">
                <a:avLst/>
              </a:prstGeom>
              <a:blipFill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D840E58-49CC-4F58-A722-A7962C841E13}"/>
                  </a:ext>
                </a:extLst>
              </p:cNvPr>
              <p:cNvSpPr/>
              <p:nvPr/>
            </p:nvSpPr>
            <p:spPr>
              <a:xfrm>
                <a:off x="5512227" y="4581073"/>
                <a:ext cx="47831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Take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, divide it in two, then multiply it by itself…</a:t>
                </a: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D840E58-49CC-4F58-A722-A7962C841E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2227" y="4581073"/>
                <a:ext cx="4783104" cy="369332"/>
              </a:xfrm>
              <a:prstGeom prst="rect">
                <a:avLst/>
              </a:prstGeom>
              <a:blipFill>
                <a:blip r:embed="rId6"/>
                <a:stretch>
                  <a:fillRect l="-1019" t="-8197" r="-510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28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2772</TotalTime>
  <Words>1095</Words>
  <Application>Microsoft Office PowerPoint</Application>
  <PresentationFormat>Widescreen</PresentationFormat>
  <Paragraphs>148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Williams</dc:creator>
  <cp:lastModifiedBy>Thompson, Mikel</cp:lastModifiedBy>
  <cp:revision>178</cp:revision>
  <dcterms:created xsi:type="dcterms:W3CDTF">2018-01-02T19:57:38Z</dcterms:created>
  <dcterms:modified xsi:type="dcterms:W3CDTF">2019-11-06T23:25:55Z</dcterms:modified>
</cp:coreProperties>
</file>